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5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91" r:id="rId11"/>
    <p:sldId id="288" r:id="rId12"/>
    <p:sldId id="289" r:id="rId13"/>
    <p:sldId id="290" r:id="rId14"/>
    <p:sldId id="292" r:id="rId15"/>
    <p:sldId id="287" r:id="rId16"/>
    <p:sldId id="294" r:id="rId17"/>
    <p:sldId id="293" r:id="rId18"/>
    <p:sldId id="295" r:id="rId19"/>
    <p:sldId id="297" r:id="rId20"/>
    <p:sldId id="298" r:id="rId21"/>
    <p:sldId id="299" r:id="rId22"/>
    <p:sldId id="300" r:id="rId23"/>
    <p:sldId id="301" r:id="rId24"/>
    <p:sldId id="303" r:id="rId25"/>
    <p:sldId id="302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84" r:id="rId39"/>
    <p:sldId id="304" r:id="rId40"/>
    <p:sldId id="305" r:id="rId41"/>
    <p:sldId id="307" r:id="rId42"/>
    <p:sldId id="306" r:id="rId43"/>
    <p:sldId id="308" r:id="rId44"/>
    <p:sldId id="310" r:id="rId45"/>
    <p:sldId id="309" r:id="rId46"/>
    <p:sldId id="311" r:id="rId47"/>
    <p:sldId id="280" r:id="rId48"/>
    <p:sldId id="281" r:id="rId49"/>
    <p:sldId id="279" r:id="rId50"/>
    <p:sldId id="438" r:id="rId51"/>
    <p:sldId id="285" r:id="rId5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5I0iK1AyjdKLSP3WnB0U/b6yJ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D2EA91-93A6-42E6-B8C4-3A0BB61AB677}">
  <a:tblStyle styleId="{F5D2EA91-93A6-42E6-B8C4-3A0BB61AB67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7"/>
    <p:restoredTop sz="94694"/>
  </p:normalViewPr>
  <p:slideViewPr>
    <p:cSldViewPr snapToGrid="0">
      <p:cViewPr varScale="1">
        <p:scale>
          <a:sx n="105" d="100"/>
          <a:sy n="105" d="100"/>
        </p:scale>
        <p:origin x="21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F24C658-4FC2-EE48-A6F4-2BB4ABBA26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8E57F28-ADDF-C04E-AA79-BBE9FE0ED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3578BE8-6F40-0146-B3CB-D023A3025A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D46AB11-A6E9-0748-ADA0-EC4BAE4F4C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50A50A3-F39C-8C4B-B382-7A72FE54DB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1B1E259-F346-B04D-80E6-F28699E9A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Heatwave Meteorology</a:t>
            </a:r>
            <a:endParaRPr/>
          </a:p>
        </p:txBody>
      </p:sp>
      <p:pic>
        <p:nvPicPr>
          <p:cNvPr id="107" name="Google Shape;107;p1" descr="A city skyline with the sun setting behind it&#10;&#10;AI-generated content may b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10339" y="1690688"/>
            <a:ext cx="6049108" cy="4032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5D9D-1B96-AC8C-4B5D-803E8214AC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6C508-7414-6715-07A6-5E75B80E44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12D535A6-03BC-57FF-F0A2-CE19D738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137" y="859335"/>
            <a:ext cx="6452664" cy="4996206"/>
          </a:xfrm>
          <a:prstGeom prst="rect">
            <a:avLst/>
          </a:prstGeom>
        </p:spPr>
      </p:pic>
      <p:pic>
        <p:nvPicPr>
          <p:cNvPr id="11" name="Picture 10" descr="A map of the united states&#10;&#10;AI-generated content may be incorrect.">
            <a:extLst>
              <a:ext uri="{FF2B5EF4-FFF2-40B4-BE49-F238E27FC236}">
                <a16:creationId xmlns:a16="http://schemas.microsoft.com/office/drawing/2014/main" id="{3C78F90A-0168-2DF3-89BD-57DCA3DD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040" y="1192639"/>
            <a:ext cx="5867341" cy="4542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03D2DA-C013-67E9-19B2-5458D3ED08E3}"/>
              </a:ext>
            </a:extLst>
          </p:cNvPr>
          <p:cNvSpPr txBox="1"/>
          <p:nvPr/>
        </p:nvSpPr>
        <p:spPr>
          <a:xfrm>
            <a:off x="7895646" y="5947616"/>
            <a:ext cx="1598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Sinking air in high</a:t>
            </a:r>
          </a:p>
        </p:txBody>
      </p:sp>
    </p:spTree>
    <p:extLst>
      <p:ext uri="{BB962C8B-B14F-4D97-AF65-F5344CB8AC3E}">
        <p14:creationId xmlns:p14="http://schemas.microsoft.com/office/powerpoint/2010/main" val="1418649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44A9-9EFF-7BBA-62F6-EF4D985943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5DC23-2459-BBB6-752F-89FE536531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table with numbers and numbers&#10;&#10;AI-generated content may be incorrect.">
            <a:extLst>
              <a:ext uri="{FF2B5EF4-FFF2-40B4-BE49-F238E27FC236}">
                <a16:creationId xmlns:a16="http://schemas.microsoft.com/office/drawing/2014/main" id="{6888B421-0F57-02C4-53D4-40F3DCAA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04" y="776548"/>
            <a:ext cx="73406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28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BD65-AF4E-CCE8-8E4C-89FC6253BD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CDCE8-0627-5974-4A5F-D8BEDE6631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A map of the united states&#10;&#10;AI-generated content may be incorrect.">
            <a:extLst>
              <a:ext uri="{FF2B5EF4-FFF2-40B4-BE49-F238E27FC236}">
                <a16:creationId xmlns:a16="http://schemas.microsoft.com/office/drawing/2014/main" id="{A7F35791-9816-621E-425F-72BAB1A4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239" y="725437"/>
            <a:ext cx="6243961" cy="4834610"/>
          </a:xfrm>
          <a:prstGeom prst="rect">
            <a:avLst/>
          </a:prstGeom>
        </p:spPr>
      </p:pic>
      <p:pic>
        <p:nvPicPr>
          <p:cNvPr id="11" name="Picture 10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B18D8E2-8868-589D-12B5-F7288ED3B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437"/>
            <a:ext cx="6243961" cy="483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09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69220-4684-6A9E-345B-0D6779F82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3004-12C4-4E4E-7B98-A512AFAC4B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4CF09D-FB69-9A31-82B4-7EAF82B5E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6DAFFB9B-0D5C-7A2C-7EE7-4A00D2BB4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166" y="874595"/>
            <a:ext cx="6151132" cy="4762734"/>
          </a:xfrm>
          <a:prstGeom prst="rect">
            <a:avLst/>
          </a:prstGeom>
        </p:spPr>
      </p:pic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C0BEDB8C-D16B-FEB6-6677-5996B1530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4595"/>
            <a:ext cx="6151133" cy="47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1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672F-CFE0-01C1-C906-032ACED226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FE004-3464-D3F9-40FB-563BA616E3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able with numbers and a black text&#10;&#10;AI-generated content may be incorrect.">
            <a:extLst>
              <a:ext uri="{FF2B5EF4-FFF2-40B4-BE49-F238E27FC236}">
                <a16:creationId xmlns:a16="http://schemas.microsoft.com/office/drawing/2014/main" id="{9AB0857A-BC20-9FEE-737C-39086623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850900"/>
            <a:ext cx="73406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87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FED21-5222-9C2F-070F-CD57F5F8A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BEBFF-8F56-AEB2-A7EB-7FC08AA3A1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40DF7-8FC4-8C96-5AD6-9F8EAE030A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84A58EE0-7BF2-4763-2F60-A718C9D24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98" y="505660"/>
            <a:ext cx="5932065" cy="4593113"/>
          </a:xfrm>
          <a:prstGeom prst="rect">
            <a:avLst/>
          </a:prstGeom>
        </p:spPr>
      </p:pic>
      <p:pic>
        <p:nvPicPr>
          <p:cNvPr id="11" name="Picture 10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8869B86-F331-DC66-EFE2-76D02D33A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182" y="505660"/>
            <a:ext cx="5693099" cy="440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5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C1DE-F76E-1F60-D822-63B9A03343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0F3D9-E894-B39F-3BE9-2A23B9B51E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957EBBBB-4C18-2D74-2FE8-93C70D243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006" y="1028781"/>
            <a:ext cx="5235711" cy="4053936"/>
          </a:xfrm>
          <a:prstGeom prst="rect">
            <a:avLst/>
          </a:prstGeom>
        </p:spPr>
      </p:pic>
      <p:pic>
        <p:nvPicPr>
          <p:cNvPr id="9" name="Picture 8" descr="A map of the united states&#10;&#10;AI-generated content may be incorrect.">
            <a:extLst>
              <a:ext uri="{FF2B5EF4-FFF2-40B4-BE49-F238E27FC236}">
                <a16:creationId xmlns:a16="http://schemas.microsoft.com/office/drawing/2014/main" id="{7A0121B0-9370-58A2-5250-922547D1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5" y="1028781"/>
            <a:ext cx="5461833" cy="422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71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6F2192-1463-FABB-E233-4786B4A88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Take Home Message:  All Have High Amplitude Ridge with Sinking Air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Media Loves to Call This the HEAT DOME</a:t>
            </a:r>
          </a:p>
        </p:txBody>
      </p:sp>
      <p:pic>
        <p:nvPicPr>
          <p:cNvPr id="7" name="Picture 6" descr="A map of the united states with a weather diagram&#10;&#10;AI-generated content may be incorrect.">
            <a:extLst>
              <a:ext uri="{FF2B5EF4-FFF2-40B4-BE49-F238E27FC236}">
                <a16:creationId xmlns:a16="http://schemas.microsoft.com/office/drawing/2014/main" id="{248CE297-19BA-0D3B-1EB2-477988F4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04" y="2565062"/>
            <a:ext cx="6350276" cy="347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5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BA5DA-20F6-3EA3-9968-75AA5C507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601352-B837-7D42-0EDE-EE5A39AF1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38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Warm is Associated with Sinking (adiabatic warming) and warm advection/latent heating on western side.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2EE015-E08C-AA14-36E0-3FA78C436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7226" y="2809599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B9B8764-CC2F-5850-6790-0440D5185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2229402"/>
            <a:ext cx="6223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4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C3192A-246D-AE7F-A688-BB7C7E82B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 the three synoptic elements of heat waves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3D63DB-4B97-5592-2373-E91FB1E5E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789714" cy="466725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/>
              <a:t>High amplitude ridge with descending air that warms by compression (a)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Warm advection on the western side that </a:t>
            </a:r>
            <a:r>
              <a:rPr lang="en-US" sz="3200" b="1" dirty="0" err="1">
                <a:solidFill>
                  <a:srgbClr val="0070C0"/>
                </a:solidFill>
              </a:rPr>
              <a:t>advects</a:t>
            </a:r>
            <a:r>
              <a:rPr lang="en-US" sz="3200" b="1" dirty="0">
                <a:solidFill>
                  <a:srgbClr val="0070C0"/>
                </a:solidFill>
              </a:rPr>
              <a:t> warm air and often moist air from the south. (b)</a:t>
            </a:r>
          </a:p>
          <a:p>
            <a:r>
              <a:rPr lang="en-US" sz="3200" b="1" dirty="0"/>
              <a:t>Condensation of moist air on the west side that supplies latent heating. ©</a:t>
            </a:r>
          </a:p>
          <a:p>
            <a:endParaRPr lang="en-US" dirty="0"/>
          </a:p>
        </p:txBody>
      </p:sp>
      <p:pic>
        <p:nvPicPr>
          <p:cNvPr id="7" name="Picture 6" descr="A map of the weather&#10;&#10;AI-generated content may be incorrect.">
            <a:extLst>
              <a:ext uri="{FF2B5EF4-FFF2-40B4-BE49-F238E27FC236}">
                <a16:creationId xmlns:a16="http://schemas.microsoft.com/office/drawing/2014/main" id="{3CBD11E2-36BE-F208-D33A-962C4AC9D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78" y="1476720"/>
            <a:ext cx="3879850" cy="4751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FA26D4-86F6-BF49-3E7A-E00C2753AC36}"/>
              </a:ext>
            </a:extLst>
          </p:cNvPr>
          <p:cNvSpPr txBox="1"/>
          <p:nvPr/>
        </p:nvSpPr>
        <p:spPr>
          <a:xfrm>
            <a:off x="9863328" y="302361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BE8C43-33DC-3A17-69BB-607A4B9F2710}"/>
              </a:ext>
            </a:extLst>
          </p:cNvPr>
          <p:cNvSpPr txBox="1"/>
          <p:nvPr/>
        </p:nvSpPr>
        <p:spPr>
          <a:xfrm rot="168499">
            <a:off x="8367773" y="3646298"/>
            <a:ext cx="186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CA354-E79F-0132-750A-1B4EB1C7F779}"/>
              </a:ext>
            </a:extLst>
          </p:cNvPr>
          <p:cNvSpPr txBox="1"/>
          <p:nvPr/>
        </p:nvSpPr>
        <p:spPr>
          <a:xfrm>
            <a:off x="8570976" y="2871123"/>
            <a:ext cx="707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3696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are the synoptics of major heatwaves</a:t>
            </a:r>
            <a:b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across the U.S.?</a:t>
            </a:r>
            <a:endParaRPr/>
          </a:p>
        </p:txBody>
      </p:sp>
      <p:pic>
        <p:nvPicPr>
          <p:cNvPr id="113" name="Google Shape;113;p2" descr="A map of the united states&#10;&#10;AI-generated content may b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65490" y="1825625"/>
            <a:ext cx="7461020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6016-3D85-D445-EA48-0E355DD169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Heat Waves Can Also be Influenced by Terrain and Coastal Contrasts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6B927-2511-1B24-5141-A1141256A5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71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E362-FE0B-0607-399D-2896672DB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584" y="2172336"/>
            <a:ext cx="5010912" cy="1790891"/>
          </a:xfrm>
        </p:spPr>
        <p:txBody>
          <a:bodyPr>
            <a:normAutofit fontScale="90000"/>
          </a:bodyPr>
          <a:lstStyle/>
          <a:p>
            <a:r>
              <a:rPr lang="en-US" dirty="0"/>
              <a:t>Can’t get heatwave with onshore flow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6B09-DE14-A3CC-6163-7209B602B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584" y="4585019"/>
            <a:ext cx="4681728" cy="1450021"/>
          </a:xfrm>
        </p:spPr>
        <p:txBody>
          <a:bodyPr>
            <a:normAutofit/>
          </a:bodyPr>
          <a:lstStyle/>
          <a:p>
            <a:r>
              <a:rPr lang="en-US" sz="2800" b="1" dirty="0"/>
              <a:t>Need easterly wind for heat on the West Coast.</a:t>
            </a:r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56BE5DC5-1DF2-13CE-72DF-F08E3113F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301" y="173038"/>
            <a:ext cx="543934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848803-F1C2-4B70-D729-49F6844BCE42}"/>
              </a:ext>
            </a:extLst>
          </p:cNvPr>
          <p:cNvSpPr txBox="1"/>
          <p:nvPr/>
        </p:nvSpPr>
        <p:spPr>
          <a:xfrm>
            <a:off x="6230112" y="3067781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  <a:p>
            <a:r>
              <a:rPr lang="en-US" dirty="0"/>
              <a:t>water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8650D9A-A365-9B10-0D70-90F5B4B9D095}"/>
              </a:ext>
            </a:extLst>
          </p:cNvPr>
          <p:cNvSpPr/>
          <p:nvPr/>
        </p:nvSpPr>
        <p:spPr>
          <a:xfrm>
            <a:off x="6364224" y="4462272"/>
            <a:ext cx="1926336" cy="5974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09161-7A6F-9B08-8BD1-BD7C5AF4A57C}"/>
              </a:ext>
            </a:extLst>
          </p:cNvPr>
          <p:cNvSpPr txBox="1"/>
          <p:nvPr/>
        </p:nvSpPr>
        <p:spPr>
          <a:xfrm>
            <a:off x="6852398" y="5157216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BF0CFC93-DEAE-8275-684E-312933697BFC}"/>
              </a:ext>
            </a:extLst>
          </p:cNvPr>
          <p:cNvSpPr/>
          <p:nvPr/>
        </p:nvSpPr>
        <p:spPr>
          <a:xfrm>
            <a:off x="6852398" y="1865376"/>
            <a:ext cx="2145298" cy="58521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75B83C-A6F2-57AB-5611-6EA1B4AEE407}"/>
              </a:ext>
            </a:extLst>
          </p:cNvPr>
          <p:cNvSpPr txBox="1"/>
          <p:nvPr/>
        </p:nvSpPr>
        <p:spPr>
          <a:xfrm>
            <a:off x="7705344" y="2004095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</a:t>
            </a:r>
          </a:p>
        </p:txBody>
      </p:sp>
    </p:spTree>
    <p:extLst>
      <p:ext uri="{BB962C8B-B14F-4D97-AF65-F5344CB8AC3E}">
        <p14:creationId xmlns:p14="http://schemas.microsoft.com/office/powerpoint/2010/main" val="3066450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5907E-AC2D-913F-5FA0-C6ED6DDCC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BB295-D4E0-D6D0-037D-F49F70188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584" y="2172336"/>
            <a:ext cx="5010912" cy="1790891"/>
          </a:xfrm>
        </p:spPr>
        <p:txBody>
          <a:bodyPr>
            <a:normAutofit fontScale="90000"/>
          </a:bodyPr>
          <a:lstStyle/>
          <a:p>
            <a:r>
              <a:rPr lang="en-US" dirty="0"/>
              <a:t>Downslope flow helps heatwave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CC9B7-733A-77EA-BC80-FAD7E8737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584" y="4585019"/>
            <a:ext cx="4681728" cy="1450021"/>
          </a:xfrm>
        </p:spPr>
        <p:txBody>
          <a:bodyPr>
            <a:normAutofit/>
          </a:bodyPr>
          <a:lstStyle/>
          <a:p>
            <a:r>
              <a:rPr lang="en-US" sz="2800" b="1" dirty="0"/>
              <a:t>Adiabatic warming as air sinks on terrain</a:t>
            </a:r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3236F4FF-8454-EEBC-1B13-7A2D13B0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301" y="173038"/>
            <a:ext cx="5439349" cy="6858000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515783B7-F58F-9E24-C00F-E6A63687C76C}"/>
              </a:ext>
            </a:extLst>
          </p:cNvPr>
          <p:cNvSpPr/>
          <p:nvPr/>
        </p:nvSpPr>
        <p:spPr>
          <a:xfrm rot="19471157">
            <a:off x="7386427" y="1575750"/>
            <a:ext cx="2145298" cy="58521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E27D0-EC12-49BC-B8DF-AC38196386B1}"/>
              </a:ext>
            </a:extLst>
          </p:cNvPr>
          <p:cNvSpPr txBox="1"/>
          <p:nvPr/>
        </p:nvSpPr>
        <p:spPr>
          <a:xfrm>
            <a:off x="7705344" y="2004095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</a:t>
            </a:r>
          </a:p>
        </p:txBody>
      </p:sp>
    </p:spTree>
    <p:extLst>
      <p:ext uri="{BB962C8B-B14F-4D97-AF65-F5344CB8AC3E}">
        <p14:creationId xmlns:p14="http://schemas.microsoft.com/office/powerpoint/2010/main" val="1626477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BFBC2-7065-A1E7-2154-D39B9ED841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CDD52-6CB0-0EE3-DC18-D967471BB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mountain with a red arrow&#10;&#10;AI-generated content may be incorrect.">
            <a:extLst>
              <a:ext uri="{FF2B5EF4-FFF2-40B4-BE49-F238E27FC236}">
                <a16:creationId xmlns:a16="http://schemas.microsoft.com/office/drawing/2014/main" id="{6FED62E8-59CB-C375-45A9-DA2DF11E4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672" y="1468242"/>
            <a:ext cx="5376164" cy="47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79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AF06-3B3A-9C22-7276-25EF2082D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CAEFA-C521-E031-9463-0D4C8223D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map of the north america&#10;&#10;AI-generated content may be incorrect.">
            <a:extLst>
              <a:ext uri="{FF2B5EF4-FFF2-40B4-BE49-F238E27FC236}">
                <a16:creationId xmlns:a16="http://schemas.microsoft.com/office/drawing/2014/main" id="{A2CC3BD9-6C3E-9BD4-8894-3F4C72F79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33984"/>
            <a:ext cx="7772400" cy="64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43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9" descr="A close-up of a receipt&#10;&#10;Description automatically generated with medium confidence"/>
          <p:cNvPicPr preferRelativeResize="0"/>
          <p:nvPr/>
        </p:nvPicPr>
        <p:blipFill rotWithShape="1">
          <a:blip r:embed="rId3">
            <a:alphaModFix amt="50000"/>
          </a:blip>
          <a:srcRect t="1538" r="1" b="1"/>
          <a:stretch/>
        </p:blipFill>
        <p:spPr>
          <a:xfrm>
            <a:off x="3070" y="-65306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285514" cy="336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Consider the June 2021 Northwest Heatwave</a:t>
            </a:r>
            <a:endParaRPr sz="6600" b="1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1"/>
          </p:nvPr>
        </p:nvSpPr>
        <p:spPr>
          <a:xfrm>
            <a:off x="1524000" y="4916424"/>
            <a:ext cx="9133332" cy="989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n-US" sz="3600" b="1" dirty="0"/>
              <a:t>All these factors occurred together</a:t>
            </a:r>
            <a:endParaRPr sz="3600" b="1" dirty="0"/>
          </a:p>
        </p:txBody>
      </p:sp>
      <p:sp>
        <p:nvSpPr>
          <p:cNvPr id="158" name="Google Shape;158;p9"/>
          <p:cNvSpPr/>
          <p:nvPr/>
        </p:nvSpPr>
        <p:spPr>
          <a:xfrm>
            <a:off x="3974206" y="4368623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4901"/>
            </a:srgbClr>
          </a:solidFill>
          <a:ln w="44450" cap="rnd" cmpd="sng">
            <a:solidFill>
              <a:srgbClr val="FFFFFF">
                <a:alpha val="7490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June 2021 Was the Most Extreme Heatwave In Northwest History</a:t>
            </a:r>
            <a:endParaRPr/>
          </a:p>
        </p:txBody>
      </p:sp>
      <p:graphicFrame>
        <p:nvGraphicFramePr>
          <p:cNvPr id="164" name="Google Shape;164;p10"/>
          <p:cNvGraphicFramePr/>
          <p:nvPr/>
        </p:nvGraphicFramePr>
        <p:xfrm>
          <a:off x="1143125" y="2043912"/>
          <a:ext cx="4651950" cy="2770190"/>
        </p:xfrm>
        <a:graphic>
          <a:graphicData uri="http://schemas.openxmlformats.org/drawingml/2006/table">
            <a:tbl>
              <a:tblPr firstRow="1" bandRow="1">
                <a:noFill/>
                <a:tableStyleId>{F5D2EA91-93A6-42E6-B8C4-3A0BB61AB677}</a:tableStyleId>
              </a:tblPr>
              <a:tblGrid>
                <a:gridCol w="155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Station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Old Record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New Record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SeaTac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103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108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Olympia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105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109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Quillayute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110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Portland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107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116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5" name="Google Shape;165;p10"/>
          <p:cNvSpPr txBox="1"/>
          <p:nvPr/>
        </p:nvSpPr>
        <p:spPr>
          <a:xfrm>
            <a:off x="1037471" y="5167312"/>
            <a:ext cx="51268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Washington State Record of 120F</a:t>
            </a:r>
            <a:endParaRPr/>
          </a:p>
        </p:txBody>
      </p:sp>
      <p:pic>
        <p:nvPicPr>
          <p:cNvPr id="166" name="Google Shape;166;p10" descr="A picture containing text, map, atla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5505" y="1481957"/>
            <a:ext cx="3933370" cy="4745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"/>
          <p:cNvSpPr txBox="1">
            <a:spLocks noGrp="1"/>
          </p:cNvSpPr>
          <p:nvPr>
            <p:ph type="title"/>
          </p:nvPr>
        </p:nvSpPr>
        <p:spPr>
          <a:xfrm>
            <a:off x="838200" y="1426670"/>
            <a:ext cx="2138386" cy="474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All-Time</a:t>
            </a:r>
            <a:br>
              <a:rPr lang="en-U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Records</a:t>
            </a:r>
            <a:endParaRPr/>
          </a:p>
        </p:txBody>
      </p:sp>
      <p:pic>
        <p:nvPicPr>
          <p:cNvPr id="172" name="Google Shape;172;p11" descr="A picture containing map, text, atla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00602" y="304229"/>
            <a:ext cx="7853198" cy="6249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>
            <a:spLocks noGrp="1"/>
          </p:cNvSpPr>
          <p:nvPr>
            <p:ph type="title"/>
          </p:nvPr>
        </p:nvSpPr>
        <p:spPr>
          <a:xfrm>
            <a:off x="943303" y="61737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 Amplified Train of Waves Developed over the Northern Pacific, Driven by a Tropical Cyclone and Convection in the Western Pacific</a:t>
            </a:r>
            <a:endParaRPr/>
          </a:p>
        </p:txBody>
      </p:sp>
      <p:pic>
        <p:nvPicPr>
          <p:cNvPr id="178" name="Google Shape;178;p12" descr="A close-up of a map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043835"/>
            <a:ext cx="11772900" cy="439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2"/>
          <p:cNvSpPr txBox="1"/>
          <p:nvPr/>
        </p:nvSpPr>
        <p:spPr>
          <a:xfrm>
            <a:off x="5246764" y="6240626"/>
            <a:ext cx="11949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hPa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6590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 Record-Breaking Ridge/High in the Ideal Position</a:t>
            </a:r>
            <a:endParaRPr/>
          </a:p>
        </p:txBody>
      </p:sp>
      <p:pic>
        <p:nvPicPr>
          <p:cNvPr id="185" name="Google Shape;185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6514" r="9253" b="7621"/>
          <a:stretch/>
        </p:blipFill>
        <p:spPr>
          <a:xfrm>
            <a:off x="1392342" y="1690688"/>
            <a:ext cx="5518488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3"/>
          <p:cNvSpPr txBox="1"/>
          <p:nvPr/>
        </p:nvSpPr>
        <p:spPr>
          <a:xfrm>
            <a:off x="2259724" y="6213615"/>
            <a:ext cx="39992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 hPa Heights, 0000 UTC 28 June 2021</a:t>
            </a:r>
            <a:endParaRPr/>
          </a:p>
        </p:txBody>
      </p:sp>
      <p:sp>
        <p:nvSpPr>
          <p:cNvPr id="187" name="Google Shape;187;p13"/>
          <p:cNvSpPr txBox="1"/>
          <p:nvPr/>
        </p:nvSpPr>
        <p:spPr>
          <a:xfrm>
            <a:off x="7464972" y="1905506"/>
            <a:ext cx="450291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500 hPa heights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500 hPa temperatures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Intense sinking and compressional warming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Seattle</a:t>
            </a:r>
            <a:endParaRPr/>
          </a:p>
        </p:txBody>
      </p:sp>
      <p:pic>
        <p:nvPicPr>
          <p:cNvPr id="119" name="Google Shape;119;p3" descr="A table with numbers and a few lines&#10;&#10;AI-generated content may b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76015" y="1825625"/>
            <a:ext cx="7039969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>
            <a:spLocks noGrp="1"/>
          </p:cNvSpPr>
          <p:nvPr>
            <p:ph type="title"/>
          </p:nvPr>
        </p:nvSpPr>
        <p:spPr>
          <a:xfrm>
            <a:off x="501853" y="2600759"/>
            <a:ext cx="596861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Record Warm Air Aloft Rapidly Subsided and then Descended over the Western Slopes of the Rockies, Cascades, and Coastal Mountains</a:t>
            </a:r>
            <a:endParaRPr/>
          </a:p>
        </p:txBody>
      </p:sp>
      <p:pic>
        <p:nvPicPr>
          <p:cNvPr id="193" name="Google Shape;193;p14" descr="Char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49592" y="577618"/>
            <a:ext cx="4766383" cy="591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>
            <a:spLocks noGrp="1"/>
          </p:cNvSpPr>
          <p:nvPr>
            <p:ph type="title"/>
          </p:nvPr>
        </p:nvSpPr>
        <p:spPr>
          <a:xfrm>
            <a:off x="1504370" y="1504238"/>
            <a:ext cx="4868917" cy="38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 approaching lower-tropospheric trough turbocharged the heatwave</a:t>
            </a:r>
            <a:endParaRPr/>
          </a:p>
        </p:txBody>
      </p:sp>
      <p:pic>
        <p:nvPicPr>
          <p:cNvPr id="199" name="Google Shape;199;p15" descr="A picture containing outdoor, engin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42401" y="364285"/>
            <a:ext cx="3849716" cy="5780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Approaching trough resulted in enhanced downslope (southeasterly) winds at low levels</a:t>
            </a:r>
            <a:endParaRPr/>
          </a:p>
        </p:txBody>
      </p:sp>
      <p:pic>
        <p:nvPicPr>
          <p:cNvPr id="205" name="Google Shape;205;p16" descr="A picture containing diagra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1087" y="1820069"/>
            <a:ext cx="4658491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6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6464" y="1820069"/>
            <a:ext cx="5435600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6"/>
          <p:cNvSpPr txBox="1"/>
          <p:nvPr/>
        </p:nvSpPr>
        <p:spPr>
          <a:xfrm>
            <a:off x="2281287" y="6363093"/>
            <a:ext cx="934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 hPa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8036892" y="6409122"/>
            <a:ext cx="934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850 hPa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7" descr="A picture containing text, screenshot, art, map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4200"/>
          <a:stretch/>
        </p:blipFill>
        <p:spPr>
          <a:xfrm>
            <a:off x="1951850" y="295819"/>
            <a:ext cx="10240150" cy="626636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7"/>
          <p:cNvSpPr txBox="1">
            <a:spLocks noGrp="1"/>
          </p:cNvSpPr>
          <p:nvPr>
            <p:ph type="title"/>
          </p:nvPr>
        </p:nvSpPr>
        <p:spPr>
          <a:xfrm>
            <a:off x="300317" y="1619343"/>
            <a:ext cx="2900083" cy="252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850 hPa</a:t>
            </a:r>
            <a:br>
              <a:rPr lang="en-US" b="1">
                <a:latin typeface="Calibri"/>
                <a:ea typeface="Calibri"/>
                <a:cs typeface="Calibri"/>
                <a:sym typeface="Calibri"/>
              </a:rPr>
            </a:b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~1500 m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But there is more</a:t>
            </a:r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body" idx="1"/>
          </p:nvPr>
        </p:nvSpPr>
        <p:spPr>
          <a:xfrm>
            <a:off x="838200" y="1583578"/>
            <a:ext cx="28509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</a:pPr>
            <a:r>
              <a:rPr lang="en-US" sz="3600" b="1">
                <a:solidFill>
                  <a:schemeClr val="accent1"/>
                </a:solidFill>
              </a:rPr>
              <a:t>The ingredients came together in late June, when the sun is near maximum strength.</a:t>
            </a:r>
            <a:endParaRPr/>
          </a:p>
        </p:txBody>
      </p:sp>
      <p:pic>
        <p:nvPicPr>
          <p:cNvPr id="221" name="Google Shape;221;p18" descr="A picture containing plot, line, diagram, typograph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3724" y="2118740"/>
            <a:ext cx="7772400" cy="3975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8"/>
          <p:cNvSpPr/>
          <p:nvPr/>
        </p:nvSpPr>
        <p:spPr>
          <a:xfrm>
            <a:off x="7746125" y="1460938"/>
            <a:ext cx="798786" cy="156604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8"/>
          <p:cNvSpPr txBox="1"/>
          <p:nvPr/>
        </p:nvSpPr>
        <p:spPr>
          <a:xfrm>
            <a:off x="7243251" y="6122181"/>
            <a:ext cx="18045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Radiation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And dry soil conditions immediately before the heat wave increased temperatures by 1-3 F </a:t>
            </a:r>
            <a:endParaRPr/>
          </a:p>
        </p:txBody>
      </p:sp>
      <p:pic>
        <p:nvPicPr>
          <p:cNvPr id="229" name="Google Shape;229;p19" descr="A picture containing map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818" t="7623" r="59935" b="43019"/>
          <a:stretch/>
        </p:blipFill>
        <p:spPr>
          <a:xfrm>
            <a:off x="3758455" y="1897880"/>
            <a:ext cx="5840192" cy="4473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Bottom Line: Nature threw the meteorological dice…</a:t>
            </a:r>
            <a:endParaRPr/>
          </a:p>
        </p:txBody>
      </p:sp>
      <p:pic>
        <p:nvPicPr>
          <p:cNvPr id="236" name="Google Shape;236;p20" descr="A group of dice on a blue surfac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67307" y="1825625"/>
            <a:ext cx="5383557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 txBox="1"/>
          <p:nvPr/>
        </p:nvSpPr>
        <p:spPr>
          <a:xfrm>
            <a:off x="8123041" y="1734105"/>
            <a:ext cx="3297612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extraordinarily unusual combination of meteorological and other forcings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Weather Prediction For the Event Was Extraordinarily Accurate</a:t>
            </a:r>
            <a:endParaRPr/>
          </a:p>
        </p:txBody>
      </p:sp>
      <p:sp>
        <p:nvSpPr>
          <p:cNvPr id="297" name="Google Shape;297;p29"/>
          <p:cNvSpPr txBox="1">
            <a:spLocks noGrp="1"/>
          </p:cNvSpPr>
          <p:nvPr>
            <p:ph type="body" idx="1"/>
          </p:nvPr>
        </p:nvSpPr>
        <p:spPr>
          <a:xfrm>
            <a:off x="394435" y="2359616"/>
            <a:ext cx="5701565" cy="309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 b="1"/>
              <a:t>The record-breaking event was correctly forecast days ahead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 b="1"/>
              <a:t>Gave society time to prepare.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 b="1"/>
              <a:t>Improved weather prediction is a potent tool to protect society from extreme weather.</a:t>
            </a:r>
            <a:endParaRPr/>
          </a:p>
        </p:txBody>
      </p:sp>
      <p:pic>
        <p:nvPicPr>
          <p:cNvPr id="298" name="Google Shape;298;p29" descr="Chart, line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2592" y="1991107"/>
            <a:ext cx="4776154" cy="3460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F3164-7C22-336D-54B9-FF5C0AE7F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Cold Waves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FD995-D4E0-17C8-148E-7F2733707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336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2A4AA-808C-D985-5462-CDBACD570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36608" cy="1043305"/>
          </a:xfrm>
        </p:spPr>
        <p:txBody>
          <a:bodyPr/>
          <a:lstStyle/>
          <a:p>
            <a:r>
              <a:rPr lang="en-US" dirty="0"/>
              <a:t>Consider Chicago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1E0B6-1FC4-2BEC-95D7-A185A62F9F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table with numbers and a black text&#10;&#10;AI-generated content may be incorrect.">
            <a:extLst>
              <a:ext uri="{FF2B5EF4-FFF2-40B4-BE49-F238E27FC236}">
                <a16:creationId xmlns:a16="http://schemas.microsoft.com/office/drawing/2014/main" id="{19674D8A-2A6E-CC4C-1E25-6DA44529A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210" y="2438400"/>
            <a:ext cx="5537331" cy="41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2300416" cy="246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Seattle</a:t>
            </a:r>
            <a:endParaRPr/>
          </a:p>
        </p:txBody>
      </p:sp>
      <p:pic>
        <p:nvPicPr>
          <p:cNvPr id="125" name="Google Shape;125;p4" descr="A map of the earth with Crust in th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0483" y="208525"/>
            <a:ext cx="7963083" cy="616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E4BAB-F46B-D94C-E4DA-1CBC45759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879DB-0960-7A87-FD9E-BD28343027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46B13B-6EDB-7A02-3292-A606E6EE9A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29143374-ED6D-215F-3CB1-3ECCBF94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368" y="493494"/>
            <a:ext cx="8029448" cy="6217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7B26A-A787-6B6E-58C1-18B851D47821}"/>
              </a:ext>
            </a:extLst>
          </p:cNvPr>
          <p:cNvSpPr txBox="1"/>
          <p:nvPr/>
        </p:nvSpPr>
        <p:spPr>
          <a:xfrm>
            <a:off x="7254240" y="2535936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797765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CF51E-23A5-893A-3F2D-A7ED17DEFE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E2CC45-70E2-B952-F8BF-C2C8D2C11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 map of the united states&#10;&#10;AI-generated content may be incorrect.">
            <a:extLst>
              <a:ext uri="{FF2B5EF4-FFF2-40B4-BE49-F238E27FC236}">
                <a16:creationId xmlns:a16="http://schemas.microsoft.com/office/drawing/2014/main" id="{67CAAD7B-1AE0-1FFD-9397-A6C0DA7AA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759" y="0"/>
            <a:ext cx="8070482" cy="62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40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D07C6-95E1-87D3-9539-EAA514EB6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D88CE-1682-C2ED-1F01-2F29B6813F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456F3-00D7-044A-96E9-B1E7091B69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45250A64-F916-9153-53AD-823B422AC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778" y="784003"/>
            <a:ext cx="5777967" cy="4473797"/>
          </a:xfrm>
          <a:prstGeom prst="rect">
            <a:avLst/>
          </a:prstGeom>
        </p:spPr>
      </p:pic>
      <p:pic>
        <p:nvPicPr>
          <p:cNvPr id="9" name="Picture 8" descr="A map of the united states&#10;&#10;AI-generated content may be incorrect.">
            <a:extLst>
              <a:ext uri="{FF2B5EF4-FFF2-40B4-BE49-F238E27FC236}">
                <a16:creationId xmlns:a16="http://schemas.microsoft.com/office/drawing/2014/main" id="{783F2FFD-2993-68A7-2DEE-FF71FDDA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442" y="0"/>
            <a:ext cx="7580898" cy="58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63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BA18A-5881-3A6A-8ECB-D0C186DF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AEE990-F246-39BA-5634-75720193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Cold waves over the eastern/central 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A60B3-9616-6770-2F7D-CA612C4CA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379720" cy="4351338"/>
          </a:xfrm>
        </p:spPr>
        <p:txBody>
          <a:bodyPr/>
          <a:lstStyle/>
          <a:p>
            <a:r>
              <a:rPr lang="en-US" sz="3200" dirty="0"/>
              <a:t>Low to the east and high to the west drives low level cold air from northern Canada southward into the Great Plains and eastern U.S.</a:t>
            </a:r>
          </a:p>
          <a:p>
            <a:r>
              <a:rPr lang="en-US" sz="3200" dirty="0"/>
              <a:t>Unlike heatwaves, very motion is not very important.</a:t>
            </a:r>
          </a:p>
          <a:p>
            <a:endParaRPr lang="en-US" dirty="0"/>
          </a:p>
        </p:txBody>
      </p:sp>
      <p:pic>
        <p:nvPicPr>
          <p:cNvPr id="3" name="Picture 2" descr="A map of the north america&#10;&#10;AI-generated content may be incorrect.">
            <a:extLst>
              <a:ext uri="{FF2B5EF4-FFF2-40B4-BE49-F238E27FC236}">
                <a16:creationId xmlns:a16="http://schemas.microsoft.com/office/drawing/2014/main" id="{1176D8EF-9ECD-3377-E63E-8E2AF9CCD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2045081"/>
            <a:ext cx="5704230" cy="345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28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A2572-BCA5-737A-9833-272607FA2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Three weeks ago.  Major Cold Wave</a:t>
            </a:r>
          </a:p>
        </p:txBody>
      </p:sp>
      <p:pic>
        <p:nvPicPr>
          <p:cNvPr id="7" name="Picture 6" descr="A building with a snow covered street&#10;&#10;AI-generated content may be incorrect.">
            <a:extLst>
              <a:ext uri="{FF2B5EF4-FFF2-40B4-BE49-F238E27FC236}">
                <a16:creationId xmlns:a16="http://schemas.microsoft.com/office/drawing/2014/main" id="{1D8CD56C-36C9-E861-DC0A-82FB026C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489" y="1335024"/>
            <a:ext cx="3136391" cy="4764572"/>
          </a:xfrm>
          <a:prstGeom prst="rect">
            <a:avLst/>
          </a:prstGeom>
        </p:spPr>
      </p:pic>
      <p:pic>
        <p:nvPicPr>
          <p:cNvPr id="9" name="Picture 8" descr="A map of the weather&#10;&#10;AI-generated content may be incorrect.">
            <a:extLst>
              <a:ext uri="{FF2B5EF4-FFF2-40B4-BE49-F238E27FC236}">
                <a16:creationId xmlns:a16="http://schemas.microsoft.com/office/drawing/2014/main" id="{43EF88B4-4EE0-9716-D446-B6AC1AF1F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42" y="1831189"/>
            <a:ext cx="5173254" cy="39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64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FC4D-B926-D00B-B6FE-FA77802A3D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Hard to get major cold waves on the West Coast.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938087-7888-D6A5-5B65-E9BF3A0ECD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00482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Cliff Mass\Desktop\2.2NW_topo.jpg">
            <a:extLst>
              <a:ext uri="{FF2B5EF4-FFF2-40B4-BE49-F238E27FC236}">
                <a16:creationId xmlns:a16="http://schemas.microsoft.com/office/drawing/2014/main" id="{1A2F2BBB-6F01-DC42-A726-0DD0736F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701675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EACFB544-5C40-A34D-A32F-89C71623D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381000"/>
            <a:ext cx="7483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chemeClr val="folHlink"/>
                </a:solidFill>
              </a:rPr>
              <a:t>During the winter, the mountains block the cold air from the interior.</a:t>
            </a:r>
          </a:p>
        </p:txBody>
      </p:sp>
      <p:sp>
        <p:nvSpPr>
          <p:cNvPr id="28676" name="TextBox 3">
            <a:extLst>
              <a:ext uri="{FF2B5EF4-FFF2-40B4-BE49-F238E27FC236}">
                <a16:creationId xmlns:a16="http://schemas.microsoft.com/office/drawing/2014/main" id="{4983E73D-A797-3943-8F5C-7F94BF9EE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1951039"/>
            <a:ext cx="753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bg2"/>
                </a:solidFill>
              </a:rPr>
              <a:t>Cold</a:t>
            </a:r>
            <a:endParaRPr lang="en-US" altLang="en-US" b="1">
              <a:solidFill>
                <a:schemeClr val="bg2"/>
              </a:solidFill>
            </a:endParaRPr>
          </a:p>
          <a:p>
            <a:r>
              <a:rPr lang="en-US" altLang="en-US" sz="2400" b="1">
                <a:solidFill>
                  <a:schemeClr val="bg2"/>
                </a:solidFill>
              </a:rPr>
              <a:t>Air</a:t>
            </a:r>
            <a:endParaRPr lang="en-US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Cliff Mass\Desktop\2.3sink_warm.jpg">
            <a:extLst>
              <a:ext uri="{FF2B5EF4-FFF2-40B4-BE49-F238E27FC236}">
                <a16:creationId xmlns:a16="http://schemas.microsoft.com/office/drawing/2014/main" id="{130D0C15-F239-DC44-8535-818DD8824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209800"/>
            <a:ext cx="77374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32427829-6AFE-7944-AAD5-1BF0A1113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275" y="469900"/>
            <a:ext cx="7239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="1" dirty="0">
                <a:solidFill>
                  <a:schemeClr val="tx2"/>
                </a:solidFill>
              </a:rPr>
              <a:t>Cold Air from the Continental Interior Has a Hard Time Reaching Western Washington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95C41-5020-C145-A893-F22E083B1838}"/>
              </a:ext>
            </a:extLst>
          </p:cNvPr>
          <p:cNvSpPr txBox="1"/>
          <p:nvPr/>
        </p:nvSpPr>
        <p:spPr>
          <a:xfrm>
            <a:off x="3048001" y="6035112"/>
            <a:ext cx="5290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Adiabatic compressional warming as air sinks on western slopes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Documents and Settings\Cliff Mass\Desktop\2.1sst_climate.jpg">
            <a:extLst>
              <a:ext uri="{FF2B5EF4-FFF2-40B4-BE49-F238E27FC236}">
                <a16:creationId xmlns:a16="http://schemas.microsoft.com/office/drawing/2014/main" id="{30676C57-6516-FA41-BD8F-E6B3E199B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28601"/>
            <a:ext cx="482282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>
            <a:extLst>
              <a:ext uri="{FF2B5EF4-FFF2-40B4-BE49-F238E27FC236}">
                <a16:creationId xmlns:a16="http://schemas.microsoft.com/office/drawing/2014/main" id="{666D670E-C48A-6847-B143-078A9E1C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63539"/>
            <a:ext cx="29718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Our air and weather systems generally</a:t>
            </a:r>
          </a:p>
          <a:p>
            <a:r>
              <a:rPr lang="en-US" altLang="en-US" sz="3200" dirty="0"/>
              <a:t>move west </a:t>
            </a:r>
          </a:p>
          <a:p>
            <a:r>
              <a:rPr lang="en-US" altLang="en-US" sz="3200" dirty="0"/>
              <a:t>to east:</a:t>
            </a:r>
          </a:p>
          <a:p>
            <a:r>
              <a:rPr lang="en-US" altLang="en-US" sz="3200" dirty="0"/>
              <a:t>Thus, our</a:t>
            </a:r>
          </a:p>
          <a:p>
            <a:r>
              <a:rPr lang="en-US" altLang="en-US" sz="3200" dirty="0"/>
              <a:t>weather comes from off</a:t>
            </a:r>
          </a:p>
          <a:p>
            <a:r>
              <a:rPr lang="en-US" altLang="en-US" sz="3200" dirty="0"/>
              <a:t>the mild </a:t>
            </a:r>
          </a:p>
          <a:p>
            <a:r>
              <a:rPr lang="en-US" altLang="en-US" sz="3200" dirty="0"/>
              <a:t>Pacific--so we tend to be wet and mild.</a:t>
            </a:r>
          </a:p>
        </p:txBody>
      </p:sp>
      <p:sp>
        <p:nvSpPr>
          <p:cNvPr id="32772" name="Right Arrow 3">
            <a:extLst>
              <a:ext uri="{FF2B5EF4-FFF2-40B4-BE49-F238E27FC236}">
                <a16:creationId xmlns:a16="http://schemas.microsoft.com/office/drawing/2014/main" id="{10E2B89C-9FB6-4344-8EE1-232FCED57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6764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6524A0-0119-6544-9695-E121DAE90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836" y="117793"/>
            <a:ext cx="8681963" cy="61545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9A61C4-3474-194F-A43C-D069AF87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Mild Winter</a:t>
            </a:r>
          </a:p>
        </p:txBody>
      </p:sp>
    </p:spTree>
    <p:extLst>
      <p:ext uri="{BB962C8B-B14F-4D97-AF65-F5344CB8AC3E}">
        <p14:creationId xmlns:p14="http://schemas.microsoft.com/office/powerpoint/2010/main" val="414162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2634343" cy="2084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SLP</a:t>
            </a:r>
            <a:endParaRPr dirty="0"/>
          </a:p>
        </p:txBody>
      </p:sp>
      <p:pic>
        <p:nvPicPr>
          <p:cNvPr id="131" name="Google Shape;131;p5" descr="A map of the earth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1165" y="56521"/>
            <a:ext cx="8312635" cy="6436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30" descr="A picture containing outdoor, leaf, terrestrial plant, tre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519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0"/>
          <p:cNvSpPr/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1"/>
              <a:t>The end</a:t>
            </a:r>
            <a:endParaRPr/>
          </a:p>
        </p:txBody>
      </p:sp>
      <p:sp>
        <p:nvSpPr>
          <p:cNvPr id="307" name="Google Shape;307;p30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0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827314" y="365125"/>
            <a:ext cx="3102429" cy="130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850 T</a:t>
            </a:r>
            <a:endParaRPr dirty="0"/>
          </a:p>
        </p:txBody>
      </p:sp>
      <p:pic>
        <p:nvPicPr>
          <p:cNvPr id="137" name="Google Shape;137;p6" descr="A map of the world&#10;&#10;AI-generated content may b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82190" y="204163"/>
            <a:ext cx="7480300" cy="5791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3004457" cy="161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Omega</a:t>
            </a:r>
            <a:br>
              <a:rPr lang="en-US" dirty="0"/>
            </a:br>
            <a:r>
              <a:rPr lang="en-US" dirty="0"/>
              <a:t>700 </a:t>
            </a:r>
            <a:r>
              <a:rPr lang="en-US" dirty="0" err="1"/>
              <a:t>hPa</a:t>
            </a:r>
            <a:endParaRPr dirty="0"/>
          </a:p>
        </p:txBody>
      </p:sp>
      <p:pic>
        <p:nvPicPr>
          <p:cNvPr id="143" name="Google Shape;143;p7" descr="A map of the united states&#10;&#10;AI-generated content may b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68038" y="217903"/>
            <a:ext cx="7717138" cy="5975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9" name="Google Shape;14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F1530EDD-535A-DFE7-893F-4925CCE9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971550"/>
            <a:ext cx="7340600" cy="4914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48707-8E95-2B20-D192-683E32DCF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D159-4FA1-A3A2-E3D2-3B7B84747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E9043-EC7F-D734-C49E-71D08BA1C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90F948F-2A2C-C336-19D5-9F39E561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574" y="567778"/>
            <a:ext cx="6295430" cy="4874462"/>
          </a:xfrm>
          <a:prstGeom prst="rect">
            <a:avLst/>
          </a:prstGeom>
        </p:spPr>
      </p:pic>
      <p:pic>
        <p:nvPicPr>
          <p:cNvPr id="9" name="Picture 8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55AB9A1-27CF-6100-A028-8C507C75E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94" y="476306"/>
            <a:ext cx="6601972" cy="51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8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567</Words>
  <Application>Microsoft Macintosh PowerPoint</Application>
  <PresentationFormat>Widescreen</PresentationFormat>
  <Paragraphs>94</Paragraphs>
  <Slides>50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Times</vt:lpstr>
      <vt:lpstr>Arial</vt:lpstr>
      <vt:lpstr>Calibri</vt:lpstr>
      <vt:lpstr>Office Theme</vt:lpstr>
      <vt:lpstr>Office Theme</vt:lpstr>
      <vt:lpstr>Heatwave Meteorology</vt:lpstr>
      <vt:lpstr>What are the synoptics of major heatwaves across the U.S.?</vt:lpstr>
      <vt:lpstr>Seattle</vt:lpstr>
      <vt:lpstr>Seattle</vt:lpstr>
      <vt:lpstr>SLP</vt:lpstr>
      <vt:lpstr>850 T</vt:lpstr>
      <vt:lpstr>Omega 700 hPa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 All Have High Amplitude Ridge with Sinking Air  Media Loves to Call This the HEAT DOME</vt:lpstr>
      <vt:lpstr>Warm is Associated with Sinking (adiabatic warming) and warm advection/latent heating on western side.  </vt:lpstr>
      <vt:lpstr>Summary:  the three synoptic elements of heat waves</vt:lpstr>
      <vt:lpstr>Heat Waves Can Also be Influenced by Terrain and Coastal Contrasts</vt:lpstr>
      <vt:lpstr>Can’t get heatwave with onshore flow</vt:lpstr>
      <vt:lpstr>Downslope flow helps heatwave</vt:lpstr>
      <vt:lpstr>PowerPoint Presentation</vt:lpstr>
      <vt:lpstr>PowerPoint Presentation</vt:lpstr>
      <vt:lpstr>Consider the June 2021 Northwest Heatwave</vt:lpstr>
      <vt:lpstr>June 2021 Was the Most Extreme Heatwave In Northwest History</vt:lpstr>
      <vt:lpstr>All-Time Records</vt:lpstr>
      <vt:lpstr>An Amplified Train of Waves Developed over the Northern Pacific, Driven by a Tropical Cyclone and Convection in the Western Pacific</vt:lpstr>
      <vt:lpstr>A Record-Breaking Ridge/High in the Ideal Position</vt:lpstr>
      <vt:lpstr>Record Warm Air Aloft Rapidly Subsided and then Descended over the Western Slopes of the Rockies, Cascades, and Coastal Mountains</vt:lpstr>
      <vt:lpstr>An approaching lower-tropospheric trough turbocharged the heatwave</vt:lpstr>
      <vt:lpstr>Approaching trough resulted in enhanced downslope (southeasterly) winds at low levels</vt:lpstr>
      <vt:lpstr>850 hPa ~1500 m</vt:lpstr>
      <vt:lpstr>But there is more</vt:lpstr>
      <vt:lpstr>And dry soil conditions immediately before the heat wave increased temperatures by 1-3 F </vt:lpstr>
      <vt:lpstr>The Bottom Line: Nature threw the meteorological dice…</vt:lpstr>
      <vt:lpstr>The Weather Prediction For the Event Was Extraordinarily Accurate</vt:lpstr>
      <vt:lpstr>Cold Waves</vt:lpstr>
      <vt:lpstr>Consider Chicago</vt:lpstr>
      <vt:lpstr>PowerPoint Presentation</vt:lpstr>
      <vt:lpstr>PowerPoint Presentation</vt:lpstr>
      <vt:lpstr>PowerPoint Presentation</vt:lpstr>
      <vt:lpstr>Cold waves over the eastern/central US</vt:lpstr>
      <vt:lpstr>Three weeks ago.  Major Cold Wave</vt:lpstr>
      <vt:lpstr>Hard to get major cold waves on the West Coast.</vt:lpstr>
      <vt:lpstr>PowerPoint Presentation</vt:lpstr>
      <vt:lpstr>PowerPoint Presentation</vt:lpstr>
      <vt:lpstr>PowerPoint Presentation</vt:lpstr>
      <vt:lpstr>Mild Winter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Clifford F. Mass</dc:creator>
  <cp:lastModifiedBy>Cliff Mass</cp:lastModifiedBy>
  <cp:revision>7</cp:revision>
  <dcterms:created xsi:type="dcterms:W3CDTF">2021-08-08T20:20:23Z</dcterms:created>
  <dcterms:modified xsi:type="dcterms:W3CDTF">2025-03-03T05:04:49Z</dcterms:modified>
</cp:coreProperties>
</file>